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t-E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t-E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r>
              <a:rPr b="0" lang="et-EE" sz="6000" spc="-1" strike="noStrike">
                <a:solidFill>
                  <a:srgbClr val="000000"/>
                </a:solidFill>
                <a:latin typeface="Arial"/>
              </a:rPr>
              <a:t>Klõpsa tiitli tekstivormingu redigeerimiseks</a:t>
            </a:r>
            <a:endParaRPr b="0" lang="et-E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t-EE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t-E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607CC0D-739E-43B3-A523-C0B163C59A90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t-E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Klõpsa liigenduse tekstivormingu redigeerimiseks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Teine liigendustase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Kolmas liigendustase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Neljas liigendustase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solidFill>
                  <a:srgbClr val="000000"/>
                </a:solidFill>
                <a:latin typeface="Arial"/>
              </a:rPr>
              <a:t>Viies liigendustase</a:t>
            </a:r>
            <a:endParaRPr b="0" lang="et-E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solidFill>
                  <a:srgbClr val="000000"/>
                </a:solidFill>
                <a:latin typeface="Arial"/>
              </a:rPr>
              <a:t>Kuues liigendustase</a:t>
            </a:r>
            <a:endParaRPr b="0" lang="et-E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solidFill>
                  <a:srgbClr val="000000"/>
                </a:solidFill>
                <a:latin typeface="Arial"/>
              </a:rPr>
              <a:t>Seitsmes liigendustase</a:t>
            </a:r>
            <a:endParaRPr b="0" lang="et-E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000"/>
          </a:bodyPr>
          <a:p>
            <a:r>
              <a:rPr b="0" lang="et-EE" sz="4400" spc="-1" strike="noStrike">
                <a:solidFill>
                  <a:srgbClr val="000000"/>
                </a:solidFill>
                <a:latin typeface="Arial"/>
              </a:rPr>
              <a:t>Klõpsa tiitli tekstivormingu redigeerimiseks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Klõpsa liigenduse tekstivormingu redigeerimiseks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Teine liigendustase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Kolmas liigendustase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Neljas liigendustase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Viies liigendustase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Kuues liigendustase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800" spc="-1" strike="noStrike">
                <a:solidFill>
                  <a:srgbClr val="000000"/>
                </a:solidFill>
                <a:latin typeface="Arial"/>
              </a:rPr>
              <a:t>Seitsmes liigendustase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t-EE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t-EE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6C8AE01-C43A-4CE9-A420-A7DAE242DDA3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t-E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000"/>
          </a:bodyPr>
          <a:p>
            <a:r>
              <a:rPr b="0" lang="et-EE" sz="4400" spc="-1" strike="noStrike">
                <a:solidFill>
                  <a:srgbClr val="000000"/>
                </a:solidFill>
                <a:latin typeface="Arial"/>
              </a:rPr>
              <a:t>Klõpsa tiitli tekstivormingu redigeerimiseks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t-EE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t-EE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87414FB-C26B-46B6-BB67-C6D15F14274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t-EE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Klõpsa liigenduse tekstivormingu redigeerimiseks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Teine liigendustase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Kolmas liigendustase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t-EE" sz="1400" spc="-1" strike="noStrike">
                <a:solidFill>
                  <a:srgbClr val="000000"/>
                </a:solidFill>
                <a:latin typeface="Arial"/>
              </a:rPr>
              <a:t>Neljas liigendustase</a:t>
            </a: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solidFill>
                  <a:srgbClr val="000000"/>
                </a:solidFill>
                <a:latin typeface="Arial"/>
              </a:rPr>
              <a:t>Viies liigendustase</a:t>
            </a:r>
            <a:endParaRPr b="0" lang="et-E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solidFill>
                  <a:srgbClr val="000000"/>
                </a:solidFill>
                <a:latin typeface="Arial"/>
              </a:rPr>
              <a:t>Kuues liigendustase</a:t>
            </a:r>
            <a:endParaRPr b="0" lang="et-E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t-EE" sz="2000" spc="-1" strike="noStrike">
                <a:solidFill>
                  <a:srgbClr val="000000"/>
                </a:solidFill>
                <a:latin typeface="Arial"/>
              </a:rPr>
              <a:t>Seitsmes liigendustase</a:t>
            </a:r>
            <a:endParaRPr b="0" lang="et-E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Montserrat"/>
                <a:ea typeface="Montserrat"/>
              </a:rPr>
              <a:t>Kettagolfist</a:t>
            </a:r>
            <a:endParaRPr b="0" lang="et-E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r">
              <a:lnSpc>
                <a:spcPct val="9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rial"/>
                <a:ea typeface="Arial"/>
              </a:rPr>
              <a:t>suurtele ja väikestele</a:t>
            </a:r>
            <a:endParaRPr b="0" lang="et-EE" sz="3600" spc="-1" strike="noStrike">
              <a:latin typeface="Arial"/>
            </a:endParaRPr>
          </a:p>
        </p:txBody>
      </p:sp>
      <p:sp>
        <p:nvSpPr>
          <p:cNvPr id="125" name="Google Shape;86;p1"/>
          <p:cNvSpPr/>
          <p:nvPr/>
        </p:nvSpPr>
        <p:spPr>
          <a:xfrm>
            <a:off x="1523880" y="5674680"/>
            <a:ext cx="9143640" cy="88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40c8f4"/>
                </a:solidFill>
                <a:latin typeface="Arial"/>
                <a:ea typeface="Arial"/>
              </a:rPr>
              <a:t>Mängud ja võistlused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40c8f4"/>
                </a:solidFill>
                <a:latin typeface="Arial"/>
                <a:ea typeface="Arial"/>
              </a:rPr>
              <a:t>Noored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2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300" spc="-1" strike="noStrike">
                <a:solidFill>
                  <a:srgbClr val="000000"/>
                </a:solidFill>
                <a:latin typeface="Arial"/>
                <a:ea typeface="Arial"/>
              </a:rPr>
              <a:t>Putiliiga</a:t>
            </a:r>
            <a:endParaRPr b="0" lang="et-EE" sz="23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60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300" spc="-1" strike="noStrike">
                <a:solidFill>
                  <a:srgbClr val="000000"/>
                </a:solidFill>
                <a:latin typeface="Arial"/>
                <a:ea typeface="Arial"/>
              </a:rPr>
              <a:t>kaugused 3-8 või 5-10 meetrit</a:t>
            </a:r>
            <a:endParaRPr b="0" lang="et-EE" sz="23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60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300" spc="-1" strike="noStrike">
                <a:solidFill>
                  <a:srgbClr val="000000"/>
                </a:solidFill>
                <a:latin typeface="Arial"/>
                <a:ea typeface="Arial"/>
              </a:rPr>
              <a:t>viis viset korraga, 10 korda</a:t>
            </a:r>
            <a:endParaRPr b="0" lang="et-EE" sz="23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60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300" spc="-1" strike="noStrike">
                <a:solidFill>
                  <a:srgbClr val="000000"/>
                </a:solidFill>
                <a:latin typeface="Arial"/>
                <a:ea typeface="Arial"/>
              </a:rPr>
              <a:t>punktid = iga korra visete arv x kaugus (vt abitabelid)</a:t>
            </a:r>
            <a:endParaRPr b="0" lang="et-EE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40c8f4"/>
                </a:solidFill>
                <a:latin typeface="Arial"/>
                <a:ea typeface="Arial"/>
              </a:rPr>
              <a:t>Mängud ja võistlused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581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40c8f4"/>
                </a:solidFill>
                <a:latin typeface="Arial"/>
                <a:ea typeface="Arial"/>
              </a:rPr>
              <a:t>Putiliiga abitabelid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Google Shape;144;g11cf9aa6b28_0_30" descr=""/>
          <p:cNvPicPr/>
          <p:nvPr/>
        </p:nvPicPr>
        <p:blipFill>
          <a:blip r:embed="rId2"/>
          <a:srcRect l="0" t="23916" r="0" b="0"/>
          <a:stretch/>
        </p:blipFill>
        <p:spPr>
          <a:xfrm>
            <a:off x="773280" y="2407320"/>
            <a:ext cx="8841960" cy="111888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145;g11cf9aa6b28_0_30" descr=""/>
          <p:cNvPicPr/>
          <p:nvPr/>
        </p:nvPicPr>
        <p:blipFill>
          <a:blip r:embed="rId3"/>
          <a:stretch/>
        </p:blipFill>
        <p:spPr>
          <a:xfrm>
            <a:off x="916200" y="3526560"/>
            <a:ext cx="4277520" cy="2877120"/>
          </a:xfrm>
          <a:prstGeom prst="rect">
            <a:avLst/>
          </a:prstGeom>
          <a:ln w="0">
            <a:noFill/>
          </a:ln>
        </p:spPr>
      </p:pic>
      <p:sp>
        <p:nvSpPr>
          <p:cNvPr id="145" name="Google Shape;146;g11cf9aa6b28_0_30"/>
          <p:cNvSpPr/>
          <p:nvPr/>
        </p:nvSpPr>
        <p:spPr>
          <a:xfrm>
            <a:off x="5281920" y="3617640"/>
            <a:ext cx="4333320" cy="144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</a:tabLst>
            </a:pPr>
            <a:r>
              <a:rPr b="0" lang="en-US" sz="2400" spc="-1" strike="noStrike">
                <a:solidFill>
                  <a:srgbClr val="40c8f4"/>
                </a:solidFill>
                <a:latin typeface="Calibri"/>
                <a:ea typeface="Calibri"/>
              </a:rPr>
              <a:t>NB! Vise loetakse edukaks ainult juhtudel, kui ketas jääb püsima kas korvi põhjas või kettides.</a:t>
            </a:r>
            <a:endParaRPr b="0" lang="et-E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2076480"/>
            <a:ext cx="10515240" cy="27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Montserrat"/>
                <a:ea typeface="Montserrat"/>
              </a:rPr>
              <a:t>Tänan!</a:t>
            </a:r>
            <a:endParaRPr b="0" lang="et-EE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Montserrat"/>
                <a:ea typeface="Montserrat"/>
              </a:rPr>
              <a:t>Kogu tõde täpsusest</a:t>
            </a:r>
            <a:endParaRPr b="0" lang="et-EE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89856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ffffff"/>
                </a:solidFill>
                <a:latin typeface="Arial"/>
                <a:ea typeface="Arial"/>
              </a:rPr>
              <a:t>Täpsuse kolm reeglit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2359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t-EE" sz="1400" spc="-1" strike="noStrike">
              <a:solidFill>
                <a:srgbClr val="000000"/>
              </a:solidFill>
              <a:latin typeface="Arial"/>
            </a:endParaRPr>
          </a:p>
          <a:p>
            <a:pPr marL="228600" indent="-2667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  <a:ea typeface="Arial"/>
              </a:rPr>
              <a:t>Sirgjooneline liikumine</a:t>
            </a:r>
            <a:endParaRPr b="0" lang="et-EE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6676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  <a:ea typeface="Arial"/>
              </a:rPr>
              <a:t>Jalad paika</a:t>
            </a:r>
            <a:endParaRPr b="0" lang="et-EE" sz="3000" spc="-1" strike="noStrike">
              <a:solidFill>
                <a:srgbClr val="000000"/>
              </a:solidFill>
              <a:latin typeface="Arial"/>
            </a:endParaRPr>
          </a:p>
          <a:p>
            <a:pPr marL="228600" indent="-266760">
              <a:lnSpc>
                <a:spcPct val="90000"/>
              </a:lnSpc>
              <a:spcBef>
                <a:spcPts val="1001"/>
              </a:spcBef>
              <a:spcAft>
                <a:spcPts val="1001"/>
              </a:spcAft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  <a:ea typeface="Arial"/>
              </a:rPr>
              <a:t>Vise </a:t>
            </a:r>
            <a:r>
              <a:rPr b="0" i="1" lang="en-US" sz="3000" spc="-1" strike="noStrike">
                <a:solidFill>
                  <a:srgbClr val="ffffff"/>
                </a:solidFill>
                <a:latin typeface="Arial"/>
                <a:ea typeface="Arial"/>
              </a:rPr>
              <a:t>vs </a:t>
            </a:r>
            <a:r>
              <a:rPr b="0" lang="en-US" sz="3000" spc="-1" strike="noStrike">
                <a:solidFill>
                  <a:srgbClr val="ffffff"/>
                </a:solidFill>
                <a:latin typeface="Arial"/>
                <a:ea typeface="Arial"/>
              </a:rPr>
              <a:t>inerts (lennuki harjutus)</a:t>
            </a:r>
            <a:endParaRPr b="0" lang="et-E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02;p4" descr=""/>
          <p:cNvPicPr/>
          <p:nvPr/>
        </p:nvPicPr>
        <p:blipFill>
          <a:blip r:embed="rId2"/>
          <a:srcRect l="26589" t="0" r="19477" b="0"/>
          <a:stretch/>
        </p:blipFill>
        <p:spPr>
          <a:xfrm>
            <a:off x="339120" y="641880"/>
            <a:ext cx="4509720" cy="557388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03;p4" descr=""/>
          <p:cNvPicPr/>
          <p:nvPr/>
        </p:nvPicPr>
        <p:blipFill>
          <a:blip r:embed="rId3"/>
          <a:srcRect l="25501" t="0" r="24161" b="0"/>
          <a:stretch/>
        </p:blipFill>
        <p:spPr>
          <a:xfrm>
            <a:off x="5002560" y="641880"/>
            <a:ext cx="4209120" cy="557388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04;p4" descr=""/>
          <p:cNvPicPr/>
          <p:nvPr/>
        </p:nvPicPr>
        <p:blipFill>
          <a:blip r:embed="rId4"/>
          <a:srcRect l="13250" t="0" r="16923" b="0"/>
          <a:stretch/>
        </p:blipFill>
        <p:spPr>
          <a:xfrm>
            <a:off x="8642880" y="2386440"/>
            <a:ext cx="3209760" cy="306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09;g11cf9aa6b28_0_4" descr=""/>
          <p:cNvPicPr/>
          <p:nvPr/>
        </p:nvPicPr>
        <p:blipFill>
          <a:blip r:embed="rId2"/>
          <a:stretch/>
        </p:blipFill>
        <p:spPr>
          <a:xfrm>
            <a:off x="1431720" y="320400"/>
            <a:ext cx="9327960" cy="621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14;g11cf9aa6b28_0_12" descr=""/>
          <p:cNvPicPr/>
          <p:nvPr/>
        </p:nvPicPr>
        <p:blipFill>
          <a:blip r:embed="rId2"/>
          <a:stretch/>
        </p:blipFill>
        <p:spPr>
          <a:xfrm>
            <a:off x="1431720" y="320400"/>
            <a:ext cx="9327960" cy="621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ffffff"/>
                </a:solidFill>
                <a:latin typeface="Montserrat"/>
                <a:ea typeface="Montserrat"/>
              </a:rPr>
              <a:t>Mängud ja võistlused</a:t>
            </a:r>
            <a:endParaRPr b="0" lang="et-EE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40c8f4"/>
                </a:solidFill>
                <a:latin typeface="Arial"/>
                <a:ea typeface="Arial"/>
              </a:rPr>
              <a:t>Mängud ja võistlused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40c8f4"/>
                </a:solidFill>
                <a:latin typeface="Arial"/>
                <a:ea typeface="Arial"/>
              </a:rPr>
              <a:t>Lapsed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Harjutamiseks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catch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(kahekesi)</a:t>
            </a:r>
            <a:endParaRPr b="0" lang="et-EE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Täpsusvisked (võistkondlik) – määra kolm ala, nt korv + värav, kolm erineva raadiusega ringi:</a:t>
            </a:r>
            <a:endParaRPr b="0" lang="et-EE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66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nimeta põnevate nimedega;</a:t>
            </a:r>
            <a:endParaRPr b="0" lang="et-EE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66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igal oma punktiväärtus.</a:t>
            </a:r>
            <a:endParaRPr b="0" lang="et-EE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667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Trip-traps-trull (võistkondlik) – iga tabamus võrdub ühe koonusega mängulaual. Nelja suvaliselt paigutunud koonuse korral võib ühe liigutada vabasse ruutu.</a:t>
            </a:r>
            <a:endParaRPr b="0" lang="et-EE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7632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t-E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40c8f4"/>
                </a:solidFill>
                <a:latin typeface="Arial"/>
                <a:ea typeface="Arial"/>
              </a:rPr>
              <a:t>Mängud ja võistlused</a:t>
            </a:r>
            <a:endParaRPr b="0" lang="et-E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40c8f4"/>
                </a:solidFill>
                <a:latin typeface="Arial"/>
                <a:ea typeface="Arial"/>
              </a:rPr>
              <a:t>Noored</a:t>
            </a: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t-E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Kaugemale vähemaga (individuaalne/võistkondlik)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4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määra sihtmärk ja markeeri kaugused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4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kes jõuab esimesena kauge sihtmärgini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Viis miinust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Naabrist parem – kolm, neli korvi keset platsi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4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Kui ketas maandub enda korvi, teenib võistkond 10 punkti.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4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Kui ketas puudutab enda korvi, teenib võistkond 5 punkti.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4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Kui ketas maandub või puudutab teise võistkonna korvi, teenib viske sooritanud võistkond 2 punkti.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54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Arial"/>
              </a:rPr>
              <a:t>Kui ketas maandub ilma puudeteta korvide keskele, teenib võistkond 1 punkti</a:t>
            </a:r>
            <a:endParaRPr b="0" lang="et-EE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2021-05-25T10:53:11Z</dcterms:created>
  <dc:creator>Ann-Leena</dc:creator>
  <dc:description/>
  <dc:language>et-EE</dc:language>
  <cp:lastModifiedBy/>
  <cp:revision>0</cp:revision>
  <dc:subject/>
  <dc:title/>
</cp:coreProperties>
</file>